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2" r:id="rId15"/>
    <p:sldId id="274" r:id="rId16"/>
    <p:sldId id="276" r:id="rId17"/>
    <p:sldId id="277" r:id="rId18"/>
    <p:sldId id="278" r:id="rId19"/>
    <p:sldId id="279" r:id="rId20"/>
    <p:sldId id="280" r:id="rId21"/>
    <p:sldId id="282" r:id="rId22"/>
    <p:sldId id="283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-120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0CD8A-976A-4940-A96C-33A8C3C5AAF8}" type="datetimeFigureOut">
              <a:rPr lang="en-US" smtClean="0"/>
              <a:t>18/12/13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E0C99-4775-EA49-83CB-C449C7CD0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66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28FD772-F869-4816-8359-F049BB22C2BB}" type="datetimeFigureOut">
              <a:rPr lang="en-US"/>
              <a:pPr>
                <a:defRPr/>
              </a:pPr>
              <a:t>18/12/13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5A9899F-AC26-4AEA-8195-AD6B6736D0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7122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11/30/2007</a:t>
            </a:r>
            <a:endParaRPr lang="en-US" dirty="0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Neurosurgery AIIMS</a:t>
            </a:r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6F7DB11-7E19-4CE3-AC2D-B3284F3739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11/30/2007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Neurosurgery AIIMS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46108-D388-4241-941A-1A2CCD8A8A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11/30/2007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Neurosurgery AIIMS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90743-65D2-4639-9251-8BC50A7496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11/30/2007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Neurosurgery AIIMS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F2B9B-0280-44A2-A1D3-0C8B1D69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11/30/2007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Neurosurgery AIIMS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D82CE-DE5D-4B23-AC5A-21AC71A6AE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11/30/2007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Neurosurgery AIIMS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AAA9-7141-45E0-B476-AA513563B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11/30/2007</a:t>
            </a: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Neurosurgery AIIMS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AA67E-3546-4C80-9115-8878ADBF2D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11/30/2007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Neurosurgery AIIMS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C060B-AA08-447E-988E-A964AB1FAE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11/30/2007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Neurosurgery AIIMS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1D9A8-181E-4D47-8A86-050E2080F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11/30/2007</a:t>
            </a:r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Neurosurgery AIIMS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5760C-538C-4895-B6A8-CCC641CAE3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11/30/2007</a:t>
            </a: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Neurosurgery AIIMS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BD393-EFDD-4B98-9CDE-965D929921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11/30/2007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dirty="0"/>
              <a:t>Neurosurgery AIIMS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82225684-ED45-4FE1-8BD1-251F6B086C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3" r:id="rId2"/>
    <p:sldLayoutId id="2147483711" r:id="rId3"/>
    <p:sldLayoutId id="2147483704" r:id="rId4"/>
    <p:sldLayoutId id="2147483705" r:id="rId5"/>
    <p:sldLayoutId id="2147483706" r:id="rId6"/>
    <p:sldLayoutId id="2147483707" r:id="rId7"/>
    <p:sldLayoutId id="2147483712" r:id="rId8"/>
    <p:sldLayoutId id="2147483713" r:id="rId9"/>
    <p:sldLayoutId id="2147483708" r:id="rId10"/>
    <p:sldLayoutId id="214748370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dirty="0" smtClean="0"/>
              <a:t>TOPICAL HEMOSTATS , GLUES AND LASERS  IN NEUROSURGERY</a:t>
            </a:r>
          </a:p>
        </p:txBody>
      </p:sp>
      <p:sp>
        <p:nvSpPr>
          <p:cNvPr id="614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 smtClean="0"/>
              <a:t>Neurosurgery AIIMS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C7E8A-9CDD-4310-AB64-B4A6C19B5673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SURGICEL Fibrillar</a:t>
            </a:r>
            <a:br>
              <a:rPr lang="en-US" b="1" dirty="0" smtClean="0"/>
            </a:br>
            <a:endParaRPr lang="en-US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/>
            <a:r>
              <a:rPr lang="en-US" dirty="0" smtClean="0"/>
              <a:t>oxidized regenerated cellulose(1969)</a:t>
            </a:r>
          </a:p>
          <a:p>
            <a:pPr eaLnBrk="1" hangingPunct="1"/>
            <a:r>
              <a:rPr lang="en-US" dirty="0" smtClean="0"/>
              <a:t>Layers can be peeled off in desired amounts.</a:t>
            </a:r>
          </a:p>
          <a:p>
            <a:pPr eaLnBrk="1" hangingPunct="1"/>
            <a:r>
              <a:rPr lang="en-US" dirty="0" smtClean="0"/>
              <a:t>conforms to irregular surfaces, even hard-to-reach areas </a:t>
            </a:r>
          </a:p>
          <a:p>
            <a:pPr eaLnBrk="1" hangingPunct="1"/>
            <a:r>
              <a:rPr lang="en-US" dirty="0" smtClean="0"/>
              <a:t>surgical visualisation is improved by ability to cauterise directly through it</a:t>
            </a:r>
          </a:p>
          <a:p>
            <a:pPr eaLnBrk="1" hangingPunct="1"/>
            <a:r>
              <a:rPr lang="en-US" dirty="0" smtClean="0"/>
              <a:t>fully absorbed within 14 days</a:t>
            </a:r>
          </a:p>
          <a:p>
            <a:pPr eaLnBrk="1" hangingPunct="1"/>
            <a:endParaRPr lang="en-US" dirty="0" smtClean="0"/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 smtClean="0"/>
              <a:t>Neurosurgery AIIMS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242862-375B-4EAE-BAC5-813CC2EE576B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Microfibrillar collagen(Avitene)</a:t>
            </a:r>
          </a:p>
        </p:txBody>
      </p:sp>
      <p:sp>
        <p:nvSpPr>
          <p:cNvPr id="18435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Collagen which is derived from bovine skin.  binds tightly to blood surfaces.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Causes minimal swelling especially when compared to Gelfoam .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 In addition to being collagen and causing contact activation, it does somehow directly activate platelets with subsequent aggregation.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May reduce the number of free platelets in normal individuals 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Loses effectiveness in  thrombocytopenia(&lt;10,000).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It is absorbed in 3 months and needs to be applied dry. </a:t>
            </a:r>
          </a:p>
        </p:txBody>
      </p:sp>
      <p:sp>
        <p:nvSpPr>
          <p:cNvPr id="18436" name="Footer Placeholder 7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 smtClean="0"/>
              <a:t>Neurosurgery AIIMS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13260-8D31-4FEC-BE8A-949637BCEEA1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4"/>
          <p:cNvSpPr>
            <a:spLocks noGrp="1"/>
          </p:cNvSpPr>
          <p:nvPr>
            <p:ph type="title"/>
          </p:nvPr>
        </p:nvSpPr>
        <p:spPr>
          <a:xfrm>
            <a:off x="228600" y="274638"/>
            <a:ext cx="8915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Thrombin(thrombostat/thrombinar)</a:t>
            </a:r>
          </a:p>
        </p:txBody>
      </p:sp>
      <p:sp>
        <p:nvSpPr>
          <p:cNvPr id="19459" name="Content Placeholder 5"/>
          <p:cNvSpPr>
            <a:spLocks noGrp="1"/>
          </p:cNvSpPr>
          <p:nvPr>
            <p:ph sz="quarter" idx="1"/>
          </p:nvPr>
        </p:nvSpPr>
        <p:spPr>
          <a:xfrm>
            <a:off x="914400" y="2362200"/>
            <a:ext cx="7772400" cy="3657600"/>
          </a:xfrm>
        </p:spPr>
        <p:txBody>
          <a:bodyPr/>
          <a:lstStyle/>
          <a:p>
            <a:pPr eaLnBrk="1" hangingPunct="1"/>
            <a:r>
              <a:rPr lang="en-US" dirty="0" smtClean="0"/>
              <a:t>Thrombin directly activates fibrinogen and converts it into fibrin monomers. </a:t>
            </a:r>
          </a:p>
          <a:p>
            <a:pPr eaLnBrk="1" hangingPunct="1"/>
            <a:r>
              <a:rPr lang="en-US" dirty="0" smtClean="0"/>
              <a:t>Can be used directly or combined with gelatin sponge</a:t>
            </a:r>
          </a:p>
          <a:p>
            <a:pPr eaLnBrk="1" hangingPunct="1"/>
            <a:r>
              <a:rPr lang="en-US" dirty="0" smtClean="0"/>
              <a:t>Produced from bovine prothrombin hence antigenic.</a:t>
            </a:r>
          </a:p>
          <a:p>
            <a:pPr eaLnBrk="1" hangingPunct="1"/>
            <a:r>
              <a:rPr lang="en-US" dirty="0" smtClean="0"/>
              <a:t>If injected into large vessels can lead to thrombosis and complications.</a:t>
            </a:r>
          </a:p>
        </p:txBody>
      </p:sp>
      <p:sp>
        <p:nvSpPr>
          <p:cNvPr id="19460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 smtClean="0"/>
              <a:t>Neurosurgery AIIMS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9E8369-C37A-445F-BAF1-3ACB87B91997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Complications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2133600"/>
            <a:ext cx="76962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Nidus of infection</a:t>
            </a:r>
          </a:p>
          <a:p>
            <a:pPr eaLnBrk="1" hangingPunct="1"/>
            <a:r>
              <a:rPr lang="en-US" dirty="0" smtClean="0"/>
              <a:t>Inflammatory reaction(esp. avitene)</a:t>
            </a:r>
          </a:p>
          <a:p>
            <a:pPr eaLnBrk="1" hangingPunct="1"/>
            <a:r>
              <a:rPr lang="en-US" dirty="0" smtClean="0"/>
              <a:t>Antigenicity(animal products)</a:t>
            </a:r>
          </a:p>
          <a:p>
            <a:pPr eaLnBrk="1" hangingPunct="1"/>
            <a:r>
              <a:rPr lang="en-US" dirty="0" smtClean="0"/>
              <a:t>Mass effect(esp.gelatin)</a:t>
            </a:r>
          </a:p>
          <a:p>
            <a:pPr eaLnBrk="1" hangingPunct="1"/>
            <a:r>
              <a:rPr lang="en-US" dirty="0" smtClean="0"/>
              <a:t>Gossipiboma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048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 smtClean="0"/>
              <a:t>Neurosurgery AIIMS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9AAD45-12DF-4215-84FD-9CEA125837EF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Bone wax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Pioneered by Sir Victor Horsley(1892).</a:t>
            </a:r>
          </a:p>
          <a:p>
            <a:pPr lvl="1" eaLnBrk="1" hangingPunct="1"/>
            <a:r>
              <a:rPr lang="en-US" dirty="0" smtClean="0"/>
              <a:t>Horsley’s wax: </a:t>
            </a:r>
            <a:r>
              <a:rPr lang="en-US" b="1" dirty="0" smtClean="0"/>
              <a:t>bees wax</a:t>
            </a:r>
            <a:r>
              <a:rPr lang="en-US" dirty="0" smtClean="0"/>
              <a:t>, 7 parts; </a:t>
            </a:r>
            <a:r>
              <a:rPr lang="en-US" b="1" dirty="0" smtClean="0"/>
              <a:t>almond oil</a:t>
            </a:r>
            <a:r>
              <a:rPr lang="en-US" dirty="0" smtClean="0"/>
              <a:t>, 1 part; </a:t>
            </a:r>
            <a:r>
              <a:rPr lang="en-US" b="1" dirty="0" smtClean="0"/>
              <a:t>salicylic acid</a:t>
            </a:r>
            <a:r>
              <a:rPr lang="en-US" dirty="0" smtClean="0"/>
              <a:t>, 1 part.</a:t>
            </a:r>
          </a:p>
          <a:p>
            <a:pPr eaLnBrk="1" hangingPunct="1"/>
            <a:r>
              <a:rPr lang="en-US" dirty="0" smtClean="0"/>
              <a:t>Modern wax:88% refined beeswax and 12% isopropyl palmitate (softening agent)</a:t>
            </a:r>
          </a:p>
          <a:p>
            <a:pPr eaLnBrk="1" hangingPunct="1"/>
            <a:r>
              <a:rPr lang="en-US" dirty="0" smtClean="0"/>
              <a:t>Effective in controlling bleeding from bone</a:t>
            </a:r>
          </a:p>
          <a:p>
            <a:pPr eaLnBrk="1" hangingPunct="1"/>
            <a:r>
              <a:rPr lang="en-US" dirty="0" smtClean="0"/>
              <a:t>Once smeared across the bleeding edge, immediate hemostasis occurs.</a:t>
            </a:r>
          </a:p>
        </p:txBody>
      </p:sp>
      <p:sp>
        <p:nvSpPr>
          <p:cNvPr id="2355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 smtClean="0"/>
              <a:t>Neurosurgery AIIMS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BBF35-A1B2-4602-9E52-244D0EA246FD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Complications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1)  Bone wax inhibits osteogenesis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2)  Increases infection rates (the number of bacteria needed to produce osteomyelitis is reduced by a factor of 10</a:t>
            </a:r>
            <a:r>
              <a:rPr lang="en-US" baseline="30000" dirty="0" smtClean="0"/>
              <a:t>4</a:t>
            </a:r>
            <a:r>
              <a:rPr lang="en-US" dirty="0" smtClean="0"/>
              <a:t> (10,000)</a:t>
            </a:r>
            <a:r>
              <a:rPr lang="en-US" baseline="30000" dirty="0" smtClean="0"/>
              <a:t> 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3)   Remains as a foreign body for many  years</a:t>
            </a:r>
            <a:endParaRPr lang="en-US" dirty="0"/>
          </a:p>
        </p:txBody>
      </p:sp>
      <p:sp>
        <p:nvSpPr>
          <p:cNvPr id="24580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 smtClean="0"/>
              <a:t>Neurosurgery AIIMS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E67E7-7A1A-4E3B-9158-6949E7A84AEC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Ostene</a:t>
            </a:r>
          </a:p>
        </p:txBody>
      </p:sp>
      <p:sp>
        <p:nvSpPr>
          <p:cNvPr id="26627" name="Content Placeholder 5"/>
          <p:cNvSpPr>
            <a:spLocks noGrp="1"/>
          </p:cNvSpPr>
          <p:nvPr>
            <p:ph sz="quarter" idx="1"/>
          </p:nvPr>
        </p:nvSpPr>
        <p:spPr>
          <a:xfrm>
            <a:off x="914400" y="1752600"/>
            <a:ext cx="7772400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Sterile mixture of water-soluble alkylene oxide copolymers.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Inert artificial material feels and works like wax.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Does not increase infection rates, does not interfere with bone healing, and is non-inlfammatory. </a:t>
            </a:r>
          </a:p>
        </p:txBody>
      </p:sp>
      <p:sp>
        <p:nvSpPr>
          <p:cNvPr id="26628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 smtClean="0"/>
              <a:t>Neurosurgery AIIMS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C2773-6316-4705-8FF9-EB84EF216B6D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dirty="0" smtClean="0"/>
              <a:t>Fibrin glue(Tisseel/crosseal)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pPr eaLnBrk="1" hangingPunct="1"/>
            <a:r>
              <a:rPr lang="en-US" dirty="0" smtClean="0"/>
              <a:t>Commercially available/autologous.</a:t>
            </a:r>
          </a:p>
          <a:p>
            <a:pPr eaLnBrk="1" hangingPunct="1"/>
            <a:r>
              <a:rPr lang="en-US" dirty="0" smtClean="0"/>
              <a:t>2 components: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   a)fibrinogen, factor13, fibronectin, </a:t>
            </a:r>
            <a:r>
              <a:rPr lang="en-US" b="1" i="1" u="sng" dirty="0" smtClean="0">
                <a:solidFill>
                  <a:srgbClr val="7030A0"/>
                </a:solidFill>
              </a:rPr>
              <a:t>aprotinin</a:t>
            </a:r>
            <a:r>
              <a:rPr lang="en-US" dirty="0" smtClean="0"/>
              <a:t>,   plasminogen, cryoprecipitate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   b)thrombin and calcium</a:t>
            </a:r>
          </a:p>
          <a:p>
            <a:pPr eaLnBrk="1" hangingPunct="1"/>
            <a:r>
              <a:rPr lang="en-US" dirty="0" smtClean="0"/>
              <a:t>After mixing, fibrinogen is converted to fibrin </a:t>
            </a:r>
          </a:p>
          <a:p>
            <a:pPr eaLnBrk="1" hangingPunct="1"/>
            <a:r>
              <a:rPr lang="en-US" dirty="0" smtClean="0"/>
              <a:t>Aprotinin inhibits premature fibrin degradation</a:t>
            </a:r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 smtClean="0"/>
              <a:t>Neurosurgery AIIMS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251F70-EE24-4E68-B29B-E9AA0EDB2FCA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Uses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 hemostasis and tissue sealing</a:t>
            </a:r>
          </a:p>
          <a:p>
            <a:pPr eaLnBrk="1" hangingPunct="1"/>
            <a:r>
              <a:rPr lang="en-US" dirty="0" smtClean="0"/>
              <a:t>To establish hemostasis</a:t>
            </a:r>
          </a:p>
          <a:p>
            <a:pPr eaLnBrk="1" hangingPunct="1"/>
            <a:r>
              <a:rPr lang="en-US" dirty="0" smtClean="0"/>
              <a:t>To reinforce dural closure and prevent CSF leak.</a:t>
            </a:r>
          </a:p>
          <a:p>
            <a:pPr eaLnBrk="1" hangingPunct="1"/>
            <a:r>
              <a:rPr lang="en-US" dirty="0" smtClean="0"/>
              <a:t>In anastomosis of nerves and nerve grafts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400" dirty="0" smtClean="0"/>
              <a:t>          (Micro neural anastomosis with </a:t>
            </a:r>
            <a:r>
              <a:rPr lang="en-US" sz="1400" b="1" dirty="0" smtClean="0"/>
              <a:t>fibrin glue</a:t>
            </a:r>
            <a:r>
              <a:rPr lang="en-US" sz="1400" dirty="0" smtClean="0"/>
              <a:t> : an experimental study. Suri A, Mehta </a:t>
            </a:r>
            <a:br>
              <a:rPr lang="en-US" sz="1400" dirty="0" smtClean="0"/>
            </a:br>
            <a:r>
              <a:rPr lang="en-US" sz="1400" dirty="0" smtClean="0"/>
              <a:t>VS, Sarkar C .Neurology India.2002)</a:t>
            </a:r>
          </a:p>
          <a:p>
            <a:pPr eaLnBrk="1" hangingPunct="1"/>
            <a:r>
              <a:rPr lang="en-US" dirty="0" smtClean="0"/>
              <a:t>Fixation of bone fragments to repair skull defects.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9700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 smtClean="0"/>
              <a:t>Neurosurgery AIIMS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C2FADF-5155-4536-8FEA-BDCB81061B74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Lasers in Neurosurgery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229600" cy="5059363"/>
          </a:xfrm>
        </p:spPr>
        <p:txBody>
          <a:bodyPr/>
          <a:lstStyle/>
          <a:p>
            <a:pPr eaLnBrk="1" hangingPunct="1"/>
            <a:r>
              <a:rPr lang="en-US" dirty="0" smtClean="0"/>
              <a:t>LASER(Light Amplification by Stimulated Emission of Radiation)</a:t>
            </a:r>
          </a:p>
          <a:p>
            <a:pPr eaLnBrk="1" hangingPunct="1"/>
            <a:r>
              <a:rPr lang="en-US" dirty="0" smtClean="0"/>
              <a:t>Precise means of incision and coagulation of biological tissues.</a:t>
            </a:r>
          </a:p>
          <a:p>
            <a:pPr eaLnBrk="1" hangingPunct="1"/>
            <a:r>
              <a:rPr lang="en-US" dirty="0" smtClean="0"/>
              <a:t>Each Laser medium has specific wavelengths and hence different absorption, penetration and scatter.</a:t>
            </a:r>
          </a:p>
          <a:p>
            <a:pPr eaLnBrk="1" hangingPunct="1"/>
            <a:r>
              <a:rPr lang="en-US" dirty="0" smtClean="0"/>
              <a:t>Carbon dioxide(10.6micrometre),Argon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    (4888nm),Nd:YAG(1060nm)</a:t>
            </a:r>
          </a:p>
        </p:txBody>
      </p:sp>
      <p:sp>
        <p:nvSpPr>
          <p:cNvPr id="3072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 smtClean="0"/>
              <a:t>Neurosurgery AIIMS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DD884-3D15-4AE1-B9B5-3D5D123A6031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Hemostasis in neurosurgery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7171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One of the most important aspects of surgery.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Control of bleeding without ligature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Unlike in abdominal and other surgeries ligatures and packs rarely useful.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Many hours lost in bleeding control  </a:t>
            </a:r>
          </a:p>
        </p:txBody>
      </p:sp>
      <p:sp>
        <p:nvSpPr>
          <p:cNvPr id="717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 smtClean="0"/>
              <a:t>Neurosurgery AIIMS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232D6C-2CCD-4D41-B125-BA14ECC5CA5F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Removal of extra axial tumors in sensitive areas.</a:t>
            </a:r>
          </a:p>
          <a:p>
            <a:pPr eaLnBrk="1" hangingPunct="1"/>
            <a:r>
              <a:rPr lang="en-US" dirty="0" smtClean="0"/>
              <a:t>Neuroablative procedures (cordotomy, myelotomy etc)</a:t>
            </a:r>
          </a:p>
          <a:p>
            <a:pPr eaLnBrk="1" hangingPunct="1"/>
            <a:r>
              <a:rPr lang="en-US" dirty="0" smtClean="0"/>
              <a:t>Vascular neurosurgery.</a:t>
            </a:r>
          </a:p>
          <a:p>
            <a:pPr eaLnBrk="1" hangingPunct="1"/>
            <a:r>
              <a:rPr lang="en-US" dirty="0" smtClean="0"/>
              <a:t>Laser discectomy.</a:t>
            </a:r>
          </a:p>
          <a:p>
            <a:pPr eaLnBrk="1" hangingPunct="1"/>
            <a:endParaRPr lang="en-US" dirty="0" smtClean="0"/>
          </a:p>
        </p:txBody>
      </p:sp>
      <p:sp>
        <p:nvSpPr>
          <p:cNvPr id="3174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 smtClean="0"/>
              <a:t>Neurosurgery AIIMS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54EEAC-CD19-4298-9EE4-EE129A98B456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>
          <a:xfrm>
            <a:off x="2667000" y="228600"/>
            <a:ext cx="34290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Conclusion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>
          <a:xfrm>
            <a:off x="914400" y="2057400"/>
            <a:ext cx="7772400" cy="3962400"/>
          </a:xfrm>
        </p:spPr>
        <p:txBody>
          <a:bodyPr/>
          <a:lstStyle/>
          <a:p>
            <a:pPr eaLnBrk="1" hangingPunct="1"/>
            <a:r>
              <a:rPr lang="en-US" dirty="0" smtClean="0"/>
              <a:t>Proper surgical principle remains the key.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Judicious use of haemostatic agents is advised.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Neurosurgery AIIMS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2B9B-0280-44A2-A1D3-0C8B1D693155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4" descr="aiim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09600"/>
            <a:ext cx="82296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Neurosurgery AIIMS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91D9A8-181E-4D47-8A86-050E2080FF4D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Topical hemostats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Agents that help in controlling bleeding.</a:t>
            </a:r>
          </a:p>
          <a:p>
            <a:pPr eaLnBrk="1" hangingPunct="1"/>
            <a:r>
              <a:rPr lang="en-US" dirty="0" smtClean="0"/>
              <a:t>Ideal topical hemostat:  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efficacious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minimal or no side effects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affordable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available</a:t>
            </a:r>
          </a:p>
        </p:txBody>
      </p:sp>
      <p:sp>
        <p:nvSpPr>
          <p:cNvPr id="9220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 smtClean="0"/>
              <a:t>Neurosurgery AIIMS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1FFDBF-C48E-4B23-A30A-62DE1B30CFC0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Sources of bleeding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Scalp/muscles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Bone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Dura and sinuses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Brain:capillary/venous/arterial.</a:t>
            </a:r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 smtClean="0"/>
              <a:t>Neurosurgery AIIMS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6F6047-1CDA-4EBD-B453-076BE4DE303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162800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Topical hemostats</a:t>
            </a:r>
          </a:p>
        </p:txBody>
      </p:sp>
      <p:sp>
        <p:nvSpPr>
          <p:cNvPr id="11267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2286000"/>
            <a:ext cx="4038600" cy="36115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Microfibrillar collagen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Thrombin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Fibrin glue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Hydrogen peroxide(3%)</a:t>
            </a:r>
          </a:p>
          <a:p>
            <a:pPr eaLnBrk="1" hangingPunct="1">
              <a:buFont typeface="Wingdings" pitchFamily="2" charset="2"/>
              <a:buChar char="Ø"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648200" y="2332038"/>
            <a:ext cx="4038600" cy="384016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Surgicel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Oxycel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Gelfoam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Surgicel Fibrillar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i="1" u="sng" dirty="0" smtClean="0">
                <a:solidFill>
                  <a:schemeClr val="accent2">
                    <a:lumMod val="50000"/>
                  </a:schemeClr>
                </a:solidFill>
              </a:rPr>
              <a:t>Bone wax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i="1" u="sng" dirty="0" smtClean="0">
                <a:solidFill>
                  <a:schemeClr val="accent2">
                    <a:lumMod val="50000"/>
                  </a:schemeClr>
                </a:solidFill>
              </a:rPr>
              <a:t>cottonoids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1269" name="Text Placeholder 6"/>
          <p:cNvSpPr>
            <a:spLocks noGrp="1"/>
          </p:cNvSpPr>
          <p:nvPr>
            <p:ph type="body" sz="quarter" idx="4294967295"/>
          </p:nvPr>
        </p:nvSpPr>
        <p:spPr>
          <a:xfrm>
            <a:off x="4343400" y="1295400"/>
            <a:ext cx="4800600" cy="879475"/>
          </a:xfrm>
        </p:spPr>
        <p:txBody>
          <a:bodyPr/>
          <a:lstStyle/>
          <a:p>
            <a:pPr eaLnBrk="1" hangingPunct="1"/>
            <a:r>
              <a:rPr lang="en-US" b="1" dirty="0" smtClean="0"/>
              <a:t>Mechanical</a:t>
            </a:r>
          </a:p>
        </p:txBody>
      </p:sp>
      <p:sp>
        <p:nvSpPr>
          <p:cNvPr id="11270" name="Text Placeholder 5"/>
          <p:cNvSpPr>
            <a:spLocks noGrp="1"/>
          </p:cNvSpPr>
          <p:nvPr>
            <p:ph type="body" idx="4294967295"/>
          </p:nvPr>
        </p:nvSpPr>
        <p:spPr>
          <a:xfrm>
            <a:off x="762000" y="1219200"/>
            <a:ext cx="3278188" cy="955675"/>
          </a:xfrm>
        </p:spPr>
        <p:txBody>
          <a:bodyPr/>
          <a:lstStyle/>
          <a:p>
            <a:pPr eaLnBrk="1" hangingPunct="1"/>
            <a:r>
              <a:rPr lang="en-US" b="1" dirty="0" smtClean="0"/>
              <a:t>Chemical</a:t>
            </a:r>
          </a:p>
        </p:txBody>
      </p:sp>
      <p:sp>
        <p:nvSpPr>
          <p:cNvPr id="11271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 smtClean="0"/>
              <a:t>Neurosurgery AIIMS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3ABF22-BF6D-42F5-A3DC-8D2B0E70C242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1"/>
          <p:cNvSpPr>
            <a:spLocks noGrp="1"/>
          </p:cNvSpPr>
          <p:nvPr>
            <p:ph type="title"/>
          </p:nvPr>
        </p:nvSpPr>
        <p:spPr>
          <a:xfrm>
            <a:off x="3200400" y="274638"/>
            <a:ext cx="54864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Surgicel</a:t>
            </a:r>
          </a:p>
        </p:txBody>
      </p:sp>
      <p:sp>
        <p:nvSpPr>
          <p:cNvPr id="12291" name="Content Placeholder 1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724400"/>
          </a:xfrm>
        </p:spPr>
        <p:txBody>
          <a:bodyPr/>
          <a:lstStyle/>
          <a:p>
            <a:pPr eaLnBrk="1" hangingPunct="1"/>
            <a:r>
              <a:rPr lang="en-US" dirty="0" smtClean="0"/>
              <a:t>Surgicel (Ethicon) is an oxidized cellulose polymer (the functional unit is poly anhydroglucuronic acid) formed by dissolving pure α-cellulose (plant derived) in an alkaline solution.</a:t>
            </a:r>
          </a:p>
          <a:p>
            <a:pPr eaLnBrk="1" hangingPunct="1"/>
            <a:r>
              <a:rPr lang="en-US" dirty="0" smtClean="0"/>
              <a:t>Introduced in 1940s.</a:t>
            </a:r>
          </a:p>
          <a:p>
            <a:pPr eaLnBrk="1" hangingPunct="1"/>
            <a:r>
              <a:rPr lang="en-US" dirty="0" smtClean="0"/>
              <a:t>It is then regenerated into continuous fiber, knitted into gauze, and oxidized.</a:t>
            </a:r>
          </a:p>
          <a:p>
            <a:pPr eaLnBrk="1" hangingPunct="1"/>
            <a:r>
              <a:rPr lang="en-US" dirty="0" smtClean="0"/>
              <a:t>Applied dry, absorbs within 4 to 8 weeks.</a:t>
            </a:r>
          </a:p>
          <a:p>
            <a:pPr eaLnBrk="1" hangingPunct="1"/>
            <a:r>
              <a:rPr lang="en-US" dirty="0" smtClean="0"/>
              <a:t>Forms a brownish or black gelatinous mass in contact with blood.</a:t>
            </a:r>
          </a:p>
        </p:txBody>
      </p:sp>
      <p:sp>
        <p:nvSpPr>
          <p:cNvPr id="1229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 smtClean="0"/>
              <a:t>Neurosurgery AIIMS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4150F6-2737-43EB-B7A5-FCFA4AD89C34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3315" name="Text Placeholder 4"/>
          <p:cNvSpPr>
            <a:spLocks noGrp="1"/>
          </p:cNvSpPr>
          <p:nvPr>
            <p:ph type="body" idx="2"/>
          </p:nvPr>
        </p:nvSpPr>
        <p:spPr>
          <a:xfrm>
            <a:off x="457200" y="1447800"/>
            <a:ext cx="3008313" cy="3962400"/>
          </a:xfrm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3316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Oxycel (Becton Dickinson) is another oxidized cellulose polymer product that is similar.</a:t>
            </a:r>
          </a:p>
          <a:p>
            <a:pPr eaLnBrk="1" hangingPunct="1"/>
            <a:r>
              <a:rPr lang="en-US" dirty="0" smtClean="0"/>
              <a:t>Surgicel is composed of solid fibers with irregular contours on cross-section, whereas Oxycel is composed of hollow “twisted tubule” fibers. </a:t>
            </a:r>
          </a:p>
        </p:txBody>
      </p:sp>
      <p:sp>
        <p:nvSpPr>
          <p:cNvPr id="13318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 smtClean="0"/>
              <a:t>Neurosurgery AIIMS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CB6C41-FE13-40F4-AEE3-83C8BBD7A0E3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Surgicel………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Acts as a physical matrix to which platelets can adhere which, in turn, aids in clot formation </a:t>
            </a:r>
          </a:p>
          <a:p>
            <a:pPr eaLnBrk="1" hangingPunct="1"/>
            <a:r>
              <a:rPr lang="en-US" dirty="0" smtClean="0"/>
              <a:t>Additional pressure of the mass also contributes to the haemostatic process.</a:t>
            </a:r>
          </a:p>
          <a:p>
            <a:pPr eaLnBrk="1" hangingPunct="1"/>
            <a:r>
              <a:rPr lang="en-US" dirty="0" smtClean="0"/>
              <a:t>Relatively bacteriostatic because of its relatively low pH, it deactivates and denatures some of the bacterial proteins thus making them more susceptible to antibiotics. </a:t>
            </a:r>
          </a:p>
          <a:p>
            <a:pPr eaLnBrk="1" hangingPunct="1"/>
            <a:r>
              <a:rPr lang="en-US" dirty="0" smtClean="0"/>
              <a:t>Needs to be applied dry.</a:t>
            </a:r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 smtClean="0"/>
              <a:t>Neurosurgery AIIMS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52F7FF-23CF-4CC6-B7AA-4277B113D643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Gelatin sponge(Gelfoam/surgifoam)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057400"/>
            <a:ext cx="7772400" cy="3962400"/>
          </a:xfrm>
        </p:spPr>
        <p:txBody>
          <a:bodyPr/>
          <a:lstStyle/>
          <a:p>
            <a:pPr eaLnBrk="1" hangingPunct="1"/>
            <a:r>
              <a:rPr lang="en-US" dirty="0" smtClean="0"/>
              <a:t>Introduced in the 1940s for neurosurgical procedures.</a:t>
            </a:r>
          </a:p>
          <a:p>
            <a:pPr eaLnBrk="1" hangingPunct="1"/>
            <a:r>
              <a:rPr lang="en-US" dirty="0" smtClean="0"/>
              <a:t>Derived from purified pork skin gelatin. </a:t>
            </a:r>
          </a:p>
          <a:p>
            <a:pPr eaLnBrk="1" hangingPunct="1"/>
            <a:r>
              <a:rPr lang="en-US" dirty="0" smtClean="0"/>
              <a:t>Absorbs approximately 45 times its weight in blood and can expand to approximately 200% of its initial volume.</a:t>
            </a:r>
          </a:p>
          <a:p>
            <a:pPr eaLnBrk="1" hangingPunct="1"/>
            <a:r>
              <a:rPr lang="en-US" dirty="0" smtClean="0"/>
              <a:t>Can be used dry or saline soaked. </a:t>
            </a:r>
          </a:p>
          <a:p>
            <a:pPr eaLnBrk="1" hangingPunct="1"/>
            <a:r>
              <a:rPr lang="en-US" dirty="0" smtClean="0"/>
              <a:t>Absorbed in approximately four to six weeks.</a:t>
            </a:r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 smtClean="0"/>
              <a:t>Neurosurgery AIIMS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3B4011-CE62-4499-A38C-6CAE72ECC55E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629</TotalTime>
  <Words>936</Words>
  <Application>Microsoft Macintosh PowerPoint</Application>
  <PresentationFormat>On-screen Show (4:3)</PresentationFormat>
  <Paragraphs>166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Equity</vt:lpstr>
      <vt:lpstr>TOPICAL HEMOSTATS , GLUES AND LASERS  IN NEUROSURGERY</vt:lpstr>
      <vt:lpstr>Hemostasis in neurosurgery </vt:lpstr>
      <vt:lpstr>Topical hemostats</vt:lpstr>
      <vt:lpstr>Sources of bleeding</vt:lpstr>
      <vt:lpstr>Topical hemostats</vt:lpstr>
      <vt:lpstr>Surgicel</vt:lpstr>
      <vt:lpstr>PowerPoint Presentation</vt:lpstr>
      <vt:lpstr>Surgicel………</vt:lpstr>
      <vt:lpstr>Gelatin sponge(Gelfoam/surgifoam)</vt:lpstr>
      <vt:lpstr>SURGICEL Fibrillar </vt:lpstr>
      <vt:lpstr>Microfibrillar collagen(Avitene)</vt:lpstr>
      <vt:lpstr>Thrombin(thrombostat/thrombinar)</vt:lpstr>
      <vt:lpstr>Complications</vt:lpstr>
      <vt:lpstr>Bone wax</vt:lpstr>
      <vt:lpstr>Complications </vt:lpstr>
      <vt:lpstr>Ostene</vt:lpstr>
      <vt:lpstr>Fibrin glue(Tisseel/crosseal)</vt:lpstr>
      <vt:lpstr>Uses </vt:lpstr>
      <vt:lpstr>Lasers in Neurosurgery</vt:lpstr>
      <vt:lpstr>Uses</vt:lpstr>
      <vt:lpstr>Conclusion</vt:lpstr>
      <vt:lpstr>PowerPoint Presentation</vt:lpstr>
    </vt:vector>
  </TitlesOfParts>
  <Company>AIIMS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Topical Hemostats ,Lasers and Glues in Neurosurgery</dc:title>
  <dc:creator>Dr. laxman</dc:creator>
  <cp:lastModifiedBy>apple</cp:lastModifiedBy>
  <cp:revision>77</cp:revision>
  <dcterms:created xsi:type="dcterms:W3CDTF">2007-11-27T16:35:54Z</dcterms:created>
  <dcterms:modified xsi:type="dcterms:W3CDTF">2013-12-18T13:09:03Z</dcterms:modified>
</cp:coreProperties>
</file>